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267" r:id="rId3"/>
    <p:sldId id="257" r:id="rId4"/>
    <p:sldId id="258" r:id="rId5"/>
    <p:sldId id="266" r:id="rId6"/>
    <p:sldId id="277" r:id="rId7"/>
    <p:sldId id="276" r:id="rId8"/>
    <p:sldId id="288" r:id="rId9"/>
    <p:sldId id="278" r:id="rId10"/>
    <p:sldId id="279" r:id="rId11"/>
    <p:sldId id="285" r:id="rId12"/>
    <p:sldId id="289" r:id="rId13"/>
    <p:sldId id="287" r:id="rId14"/>
    <p:sldId id="281" r:id="rId15"/>
    <p:sldId id="282" r:id="rId16"/>
    <p:sldId id="290" r:id="rId17"/>
    <p:sldId id="284" r:id="rId18"/>
    <p:sldId id="286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E4642A9-4084-E748-B320-936A8B0A6296}">
          <p14:sldIdLst>
            <p14:sldId id="263"/>
            <p14:sldId id="267"/>
            <p14:sldId id="257"/>
            <p14:sldId id="258"/>
            <p14:sldId id="266"/>
            <p14:sldId id="277"/>
            <p14:sldId id="276"/>
            <p14:sldId id="288"/>
            <p14:sldId id="278"/>
            <p14:sldId id="279"/>
            <p14:sldId id="285"/>
            <p14:sldId id="289"/>
            <p14:sldId id="287"/>
            <p14:sldId id="281"/>
            <p14:sldId id="282"/>
            <p14:sldId id="290"/>
            <p14:sldId id="284"/>
            <p14:sldId id="286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FF6600"/>
    <a:srgbClr val="F7901E"/>
    <a:srgbClr val="8B1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3" autoAdjust="0"/>
    <p:restoredTop sz="94729"/>
  </p:normalViewPr>
  <p:slideViewPr>
    <p:cSldViewPr snapToGrid="0" snapToObjects="1">
      <p:cViewPr varScale="1">
        <p:scale>
          <a:sx n="73" d="100"/>
          <a:sy n="73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DB6698-9F7C-3646-A26D-95E454953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CC1AF-BE92-9C4D-B80F-42521DC70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C2BE1-7593-874D-A54B-2DAF88AB4460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89AE0-B5B4-A840-8B32-F59C1FA1F1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6377F-BE6A-DE44-88D8-0DBDD1326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11589-3224-1047-8D9B-D54F751F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92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4T07:18:55.5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1,'2'24,"1"0,0 0,2 0,1-1,1 0,4 8,-2-6,-1 1,-2 1,0-1,1 26,-3-9,-3-1,-1 1,-2 0,-2-1,-2 0,-2 0,-1 0,-8 17,6-36,0-1,-2 0,0-1,-1-1,-12 12,6-6,3-3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4T07:19:00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0,'-2'48,"-1"0,-2 0,-8 24,4-8,-1 40,5-38,-8 31,7-57,1-1,1 1,3 0,1 0,5 31,-3-51,1 0,1 0,1 0,1-1,0 1,2-1,0-1,1 1,1-2,0 1,2-1,2 2,43 58,-37-48,1-1,23 23,-4-12,1-2,1-2,2-2,5 0,-28-19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444C4-D241-AB44-A8B2-A67FC57DD99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AC6CA-3C20-4146-82D0-CD1C76E77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C6CA-3C20-4146-82D0-CD1C76E77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0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900540" y="0"/>
            <a:ext cx="9981863" cy="1849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43432" y="2113280"/>
            <a:ext cx="10170008" cy="474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l">
              <a:lnSpc>
                <a:spcPct val="150000"/>
              </a:lnSpc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l="48729" t="-2" r="-46172" b="32720"/>
          <a:stretch/>
        </p:blipFill>
        <p:spPr>
          <a:xfrm flipH="1">
            <a:off x="6406887" y="2823827"/>
            <a:ext cx="5858111" cy="404471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53440" y="2194560"/>
            <a:ext cx="10005060" cy="466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7335" y="2191871"/>
            <a:ext cx="9991165" cy="4680697"/>
          </a:xfrm>
          <a:noFill/>
          <a:ln w="12700">
            <a:noFill/>
          </a:ln>
        </p:spPr>
        <p:txBody>
          <a:bodyPr wrap="square" lIns="457200" tIns="182880" rIns="365760" bIns="182880">
            <a:noAutofit/>
          </a:bodyPr>
          <a:lstStyle>
            <a:lvl1pPr marL="0" indent="0" algn="l">
              <a:lnSpc>
                <a:spcPct val="150000"/>
              </a:lnSpc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3756"/>
            <a:ext cx="10986247" cy="1080296"/>
          </a:xfrm>
          <a:noFill/>
          <a:ln w="15875">
            <a:noFill/>
          </a:ln>
        </p:spPr>
        <p:txBody>
          <a:bodyPr wrap="square" lIns="1280160" rIns="365760" anchor="ctr" anchorCtr="0">
            <a:normAutofit/>
          </a:bodyPr>
          <a:lstStyle>
            <a:lvl1pPr algn="l">
              <a:defRPr sz="3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28000"/>
          </a:blip>
          <a:srcRect l="48730" t="-2" r="-48730" b="54889"/>
          <a:stretch/>
        </p:blipFill>
        <p:spPr>
          <a:xfrm>
            <a:off x="0" y="5149188"/>
            <a:ext cx="3820160" cy="17233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L-Shape 19"/>
          <p:cNvSpPr/>
          <p:nvPr userDrawn="1"/>
        </p:nvSpPr>
        <p:spPr>
          <a:xfrm rot="5400000">
            <a:off x="639706" y="28745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342682"/>
            <a:ext cx="12012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DB5FC2-DA8A-584C-8A2B-861F00E092F6}"/>
              </a:ext>
            </a:extLst>
          </p:cNvPr>
          <p:cNvCxnSpPr/>
          <p:nvPr userDrawn="1"/>
        </p:nvCxnSpPr>
        <p:spPr>
          <a:xfrm flipH="1">
            <a:off x="10071179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B132AE-BA29-3747-9E6A-B8DFF60AEA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6242" y="6332522"/>
            <a:ext cx="1560791" cy="325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151E0F-97A4-F042-9DF1-7F3AD59B42A0}"/>
              </a:ext>
            </a:extLst>
          </p:cNvPr>
          <p:cNvSpPr/>
          <p:nvPr userDrawn="1"/>
        </p:nvSpPr>
        <p:spPr>
          <a:xfrm>
            <a:off x="0" y="0"/>
            <a:ext cx="539827" cy="686901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2618" r="-726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solidFill>
            <a:schemeClr val="bg1"/>
          </a:solidFill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86212" y="5972177"/>
            <a:ext cx="992841" cy="365125"/>
          </a:xfrm>
        </p:spPr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B9D2B-0802-5A45-AF31-0B5D0FBC1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370188" y="2443438"/>
            <a:ext cx="1560791" cy="3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01543"/>
            <a:ext cx="4772025" cy="144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160" y="501543"/>
            <a:ext cx="5036185" cy="1440394"/>
          </a:xfrm>
          <a:noFill/>
        </p:spPr>
        <p:txBody>
          <a:bodyPr rIns="640080" anchor="ctr" anchorCtr="0"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01543"/>
            <a:ext cx="6172200" cy="5359507"/>
          </a:xfrm>
          <a:solidFill>
            <a:schemeClr val="bg1"/>
          </a:solidFill>
        </p:spPr>
        <p:txBody>
          <a:bodyPr t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26340"/>
            <a:ext cx="3932237" cy="354264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 flipH="1" flipV="1">
            <a:off x="4035909" y="171085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931920" y="-1087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958080" y="426720"/>
            <a:ext cx="0" cy="5601637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7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09E3AA3-43BD-CC44-A1F6-A466B05F85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H="1">
            <a:off x="9403741" y="-381118"/>
            <a:ext cx="2452312" cy="31667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01269" y="1969995"/>
            <a:ext cx="9869280" cy="4372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39252"/>
            <a:ext cx="10993119" cy="1107996"/>
          </a:xfrm>
          <a:ln w="12700"/>
          <a:effectLst/>
        </p:spPr>
        <p:txBody>
          <a:bodyPr rIns="274320" anchor="ctr" anchorCtr="0"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8428" y="6297297"/>
            <a:ext cx="992841" cy="365125"/>
          </a:xfrm>
        </p:spPr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515" y="1969995"/>
            <a:ext cx="9664993" cy="4372687"/>
          </a:xfrm>
          <a:ln w="12700">
            <a:noFill/>
          </a:ln>
        </p:spPr>
        <p:txBody>
          <a:bodyPr rIns="365760"/>
          <a:lstStyle>
            <a:lvl5pPr marL="2057400" indent="-452438">
              <a:tabLst>
                <a:tab pos="1828800" algn="l"/>
              </a:tabLs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342682"/>
            <a:ext cx="12012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-Shape 14"/>
          <p:cNvSpPr/>
          <p:nvPr userDrawn="1"/>
        </p:nvSpPr>
        <p:spPr>
          <a:xfrm rot="5400000">
            <a:off x="639706" y="28745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A8EE7-8280-C541-A9C3-A69175CAF9C1}"/>
              </a:ext>
            </a:extLst>
          </p:cNvPr>
          <p:cNvSpPr/>
          <p:nvPr userDrawn="1"/>
        </p:nvSpPr>
        <p:spPr>
          <a:xfrm>
            <a:off x="0" y="-1707"/>
            <a:ext cx="539827" cy="686901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2618" r="-726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95579-5D57-EF43-8331-ED1CB76C1F40}"/>
              </a:ext>
            </a:extLst>
          </p:cNvPr>
          <p:cNvCxnSpPr/>
          <p:nvPr userDrawn="1"/>
        </p:nvCxnSpPr>
        <p:spPr>
          <a:xfrm flipH="1">
            <a:off x="10071179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43E7989-CAEA-0D45-9D21-4CDEF01F6C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6242" y="6332522"/>
            <a:ext cx="1560791" cy="3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4072E-3F34-0F46-B991-E68B2FABC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14011"/>
            <a:ext cx="7804412" cy="3056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921" y="1704996"/>
            <a:ext cx="6389491" cy="2614157"/>
          </a:xfrm>
          <a:solidFill>
            <a:schemeClr val="bg1"/>
          </a:solidFill>
          <a:ln>
            <a:noFill/>
          </a:ln>
        </p:spPr>
        <p:txBody>
          <a:bodyPr lIns="457200" tIns="457200" rIns="822960" bIns="457200" anchor="ctr" anchorCtr="0">
            <a:normAutofit/>
          </a:bodyPr>
          <a:lstStyle>
            <a:lvl1pPr>
              <a:defRPr sz="5000" baseline="0">
                <a:solidFill>
                  <a:srgbClr val="FF66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4903740"/>
            <a:ext cx="7804412" cy="794064"/>
          </a:xfrm>
          <a:solidFill>
            <a:schemeClr val="bg1"/>
          </a:solidFill>
        </p:spPr>
        <p:txBody>
          <a:bodyPr wrap="square" rIns="365760" bIns="182880">
            <a:spAutoFit/>
          </a:bodyPr>
          <a:lstStyle>
            <a:lvl1pPr marL="0" indent="0" algn="r">
              <a:buNone/>
              <a:defRPr sz="2400" b="1" i="0" cap="all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L-Shape 6"/>
          <p:cNvSpPr/>
          <p:nvPr userDrawn="1"/>
        </p:nvSpPr>
        <p:spPr>
          <a:xfrm rot="5400000">
            <a:off x="1045669" y="1301072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16200000">
            <a:off x="7563906" y="407864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07353-8CD3-7445-AFAF-8A3DB5FFE9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41482" y="5906530"/>
            <a:ext cx="3605551" cy="751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C5402-6648-2D44-8CCF-AD95376C38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55596" y="-23751"/>
            <a:ext cx="3866283" cy="30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38200" y="302211"/>
            <a:ext cx="9981863" cy="171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704848" y="116101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AC1B02-DE1F-CB46-AFE3-24B92904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209"/>
            <a:ext cx="10517188" cy="1163395"/>
          </a:xfrm>
          <a:noFill/>
          <a:ln w="12700"/>
        </p:spPr>
        <p:txBody>
          <a:bodyPr rIns="548640" anchor="ctr" anchorCtr="0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4EB2624-C49C-454B-A5E6-BABD7B931664}"/>
              </a:ext>
            </a:extLst>
          </p:cNvPr>
          <p:cNvSpPr/>
          <p:nvPr userDrawn="1"/>
        </p:nvSpPr>
        <p:spPr>
          <a:xfrm rot="10800000">
            <a:off x="11012706" y="30221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3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09"/>
            <a:ext cx="11355388" cy="1163395"/>
          </a:xfrm>
          <a:noFill/>
          <a:ln w="12700"/>
        </p:spPr>
        <p:txBody>
          <a:bodyPr rIns="548640" anchor="ctr" anchorCtr="0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solidFill>
            <a:schemeClr val="bg1"/>
          </a:solidFill>
        </p:spPr>
        <p:txBody>
          <a:bodyPr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solidFill>
            <a:schemeClr val="bg1"/>
          </a:solidFill>
        </p:spPr>
        <p:txBody>
          <a:bodyPr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10800000">
            <a:off x="11012706" y="30221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8E679-2D82-8B4A-B654-02E32ACE1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29308" y="-23446"/>
            <a:ext cx="3263900" cy="8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4746203-B7A3-FE4D-B1DC-E89FE7886F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6424860" y="4283241"/>
            <a:ext cx="6304550" cy="2586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E62F5-731A-3A4F-A4CF-9F099B0B0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-36095" y="-36235"/>
            <a:ext cx="2905291" cy="309180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274319" y="436517"/>
            <a:ext cx="9794240" cy="10972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46480" y="2092960"/>
            <a:ext cx="9005196" cy="476504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7D0191-D0E1-1740-AA5E-7AEA1BBB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09"/>
            <a:ext cx="11355388" cy="1163395"/>
          </a:xfrm>
          <a:noFill/>
          <a:ln w="12700"/>
        </p:spPr>
        <p:txBody>
          <a:bodyPr rIns="548640" anchor="ctr" anchorCtr="0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D284051D-08C5-4747-A618-B973C9978C76}"/>
              </a:ext>
            </a:extLst>
          </p:cNvPr>
          <p:cNvSpPr/>
          <p:nvPr userDrawn="1"/>
        </p:nvSpPr>
        <p:spPr>
          <a:xfrm rot="10800000">
            <a:off x="11012706" y="30221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4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38200" y="0"/>
            <a:ext cx="10515600" cy="645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86212" y="5497980"/>
            <a:ext cx="992841" cy="365125"/>
          </a:xfrm>
        </p:spPr>
        <p:txBody>
          <a:bodyPr/>
          <a:lstStyle>
            <a:lvl1pPr algn="r">
              <a:defRPr/>
            </a:lvl1pPr>
          </a:lstStyle>
          <a:p>
            <a:fld id="{F13255C3-EC6F-3E44-8738-BCB40BBB5A0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C7253-CE32-784E-BA3C-28D45BAADD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370188" y="982938"/>
            <a:ext cx="1560791" cy="3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7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8428" y="6297297"/>
            <a:ext cx="992841" cy="304165"/>
          </a:xfrm>
        </p:spPr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14960" y="356237"/>
            <a:ext cx="11602720" cy="567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 userDrawn="1"/>
        </p:nvSpPr>
        <p:spPr>
          <a:xfrm rot="16200000" flipV="1">
            <a:off x="464342" y="5683807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/>
          <p:cNvSpPr/>
          <p:nvPr userDrawn="1"/>
        </p:nvSpPr>
        <p:spPr>
          <a:xfrm rot="5400000" flipV="1">
            <a:off x="11270774" y="223759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8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6719"/>
            <a:ext cx="4772025" cy="1605781"/>
          </a:xfrm>
          <a:noFill/>
        </p:spPr>
        <p:txBody>
          <a:bodyPr rIns="640080" anchor="b"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26721"/>
            <a:ext cx="6172200" cy="543433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0810"/>
            <a:ext cx="3932237" cy="340817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 flipH="1" flipV="1">
            <a:off x="4035909" y="171085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958080" y="426720"/>
            <a:ext cx="0" cy="5601637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5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9213477" cy="5032375"/>
          </a:xfrm>
          <a:prstGeom prst="rect">
            <a:avLst/>
          </a:prstGeom>
          <a:noFill/>
        </p:spPr>
        <p:txBody>
          <a:bodyPr vert="horz" lIns="274320" tIns="2743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393222"/>
            <a:ext cx="10051675" cy="958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188720" tIns="274320" rIns="91440" bIns="2743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8428" y="6297297"/>
            <a:ext cx="9928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bg1">
                    <a:lumMod val="50000"/>
                  </a:schemeClr>
                </a:solidFill>
                <a:latin typeface="Acherus Grotesque Bold" charset="0"/>
              </a:defRPr>
            </a:lvl1pPr>
          </a:lstStyle>
          <a:p>
            <a:fld id="{F13255C3-EC6F-3E44-8738-BCB40BBB5A0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10071179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6342682"/>
            <a:ext cx="120126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DCB5B7-1EB1-AC4B-B781-3ABF8D059D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86242" y="6332522"/>
            <a:ext cx="1560791" cy="325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4B8DA2-FE9B-7143-8DC5-88A550C2864D}"/>
              </a:ext>
            </a:extLst>
          </p:cNvPr>
          <p:cNvSpPr/>
          <p:nvPr userDrawn="1"/>
        </p:nvSpPr>
        <p:spPr>
          <a:xfrm>
            <a:off x="0" y="0"/>
            <a:ext cx="539827" cy="686901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2618" r="-726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5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7" r:id="rId9"/>
    <p:sldLayoutId id="2147483658" r:id="rId10"/>
    <p:sldLayoutId id="214748365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1" kern="1200" baseline="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FF6600"/>
        </a:buClr>
        <a:buFont typeface="Wingdings" charset="2"/>
        <a:buChar char="§"/>
        <a:tabLst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Dynamics of Oscillating Water columns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903740"/>
            <a:ext cx="8347165" cy="1126462"/>
          </a:xfrm>
        </p:spPr>
        <p:txBody>
          <a:bodyPr/>
          <a:lstStyle/>
          <a:p>
            <a:r>
              <a:rPr lang="en-US" dirty="0"/>
              <a:t>Siddharth Jain – Aerospace Department, VT </a:t>
            </a:r>
          </a:p>
        </p:txBody>
      </p:sp>
    </p:spTree>
    <p:extLst>
      <p:ext uri="{BB962C8B-B14F-4D97-AF65-F5344CB8AC3E}">
        <p14:creationId xmlns:p14="http://schemas.microsoft.com/office/powerpoint/2010/main" val="341500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5DC804-AE48-42A6-A80B-32E678250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5082" r="8215" b="6402"/>
          <a:stretch/>
        </p:blipFill>
        <p:spPr>
          <a:xfrm>
            <a:off x="1073331" y="1410788"/>
            <a:ext cx="10045337" cy="5303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2291A-5D5B-4508-975C-9B0D85BC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Shapes</a:t>
            </a:r>
          </a:p>
        </p:txBody>
      </p:sp>
    </p:spTree>
    <p:extLst>
      <p:ext uri="{BB962C8B-B14F-4D97-AF65-F5344CB8AC3E}">
        <p14:creationId xmlns:p14="http://schemas.microsoft.com/office/powerpoint/2010/main" val="229515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F96E-6512-4A69-B848-126A5E0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Excitation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87D7-D264-4E47-8F54-9C4EF252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8AB747C-6C4D-47AF-9F81-773A807A2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97" r="6797"/>
          <a:stretch/>
        </p:blipFill>
        <p:spPr>
          <a:xfrm>
            <a:off x="509450" y="1547248"/>
            <a:ext cx="8419964" cy="4736230"/>
          </a:xfr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27F5617-399F-44FB-80CE-C1D0BFB4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558" y="3894336"/>
            <a:ext cx="3056754" cy="1299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62EB7-4E4D-47A6-9620-A8EA648EC0E9}"/>
              </a:ext>
            </a:extLst>
          </p:cNvPr>
          <p:cNvSpPr txBox="1"/>
          <p:nvPr/>
        </p:nvSpPr>
        <p:spPr>
          <a:xfrm>
            <a:off x="9875289" y="1547248"/>
            <a:ext cx="13472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= Cos(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en-US" dirty="0"/>
              <a:t>F2 = 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en-US" dirty="0"/>
              <a:t>F3 = Cos(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en-US" dirty="0"/>
              <a:t>F4 = 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en-US" dirty="0"/>
              <a:t>F5 = Cos(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en-US" dirty="0"/>
              <a:t>F6 = 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29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621F-DFEA-4907-9486-82DFCCC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3D910-1A78-4F5E-A6B3-96CE3F5C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AD556-C439-4B77-A4A3-407391F2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32" t="5747" r="36065" b="4889"/>
          <a:stretch/>
        </p:blipFill>
        <p:spPr>
          <a:xfrm rot="16200000">
            <a:off x="2586416" y="-327394"/>
            <a:ext cx="2916489" cy="65687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22040-8E8C-4AF3-8B25-07C643B94954}"/>
              </a:ext>
            </a:extLst>
          </p:cNvPr>
          <p:cNvSpPr txBox="1"/>
          <p:nvPr/>
        </p:nvSpPr>
        <p:spPr>
          <a:xfrm>
            <a:off x="4284616" y="4730540"/>
            <a:ext cx="4633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U is the eigen vector for </a:t>
            </a:r>
            <a:r>
              <a:rPr lang="en-US" dirty="0" err="1"/>
              <a:t>r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Q0 is the amplitude of the Forcing Excitation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α is the excitation frequency</a:t>
            </a:r>
          </a:p>
        </p:txBody>
      </p:sp>
    </p:spTree>
    <p:extLst>
      <p:ext uri="{BB962C8B-B14F-4D97-AF65-F5344CB8AC3E}">
        <p14:creationId xmlns:p14="http://schemas.microsoft.com/office/powerpoint/2010/main" val="373500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C2ED-E27E-49A6-86CC-E99294D7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B933B-0A8B-4F23-B44D-D41816B4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4B773-E810-4762-B2BE-D910FC97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 is hard to predict damping from the steady state response there is a need to plot free vibration response. </a:t>
            </a:r>
          </a:p>
          <a:p>
            <a:r>
              <a:rPr lang="en-US" dirty="0"/>
              <a:t>As advised by Dr. Gary Seidel, in order to check for damping to work try to plot the initial free vibration response</a:t>
            </a:r>
          </a:p>
        </p:txBody>
      </p:sp>
    </p:spTree>
    <p:extLst>
      <p:ext uri="{BB962C8B-B14F-4D97-AF65-F5344CB8AC3E}">
        <p14:creationId xmlns:p14="http://schemas.microsoft.com/office/powerpoint/2010/main" val="97131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E3594B-4F21-4FA5-ACBF-AD7EC9EEA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r="6797"/>
          <a:stretch/>
        </p:blipFill>
        <p:spPr>
          <a:xfrm>
            <a:off x="959495" y="1184660"/>
            <a:ext cx="10273010" cy="57785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B30C2-C580-4074-98A2-2FE66727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Vibration combined response</a:t>
            </a:r>
          </a:p>
        </p:txBody>
      </p:sp>
    </p:spTree>
    <p:extLst>
      <p:ext uri="{BB962C8B-B14F-4D97-AF65-F5344CB8AC3E}">
        <p14:creationId xmlns:p14="http://schemas.microsoft.com/office/powerpoint/2010/main" val="91814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A07E-E9A7-42DB-9638-E5013CD7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Free Vibration response for individual mass</a:t>
            </a:r>
          </a:p>
        </p:txBody>
      </p:sp>
      <p:pic>
        <p:nvPicPr>
          <p:cNvPr id="5" name="Content Placeholder 4" descr="A close up of a necklace&#10;&#10;Description automatically generated">
            <a:extLst>
              <a:ext uri="{FF2B5EF4-FFF2-40B4-BE49-F238E27FC236}">
                <a16:creationId xmlns:a16="http://schemas.microsoft.com/office/drawing/2014/main" id="{50327EB5-F5DC-4DB8-8BCF-D0CE9F79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r="6797"/>
          <a:stretch/>
        </p:blipFill>
        <p:spPr>
          <a:xfrm>
            <a:off x="1114072" y="1253331"/>
            <a:ext cx="9963856" cy="5604669"/>
          </a:xfrm>
        </p:spPr>
      </p:pic>
    </p:spTree>
    <p:extLst>
      <p:ext uri="{BB962C8B-B14F-4D97-AF65-F5344CB8AC3E}">
        <p14:creationId xmlns:p14="http://schemas.microsoft.com/office/powerpoint/2010/main" val="327212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C2ED-E27E-49A6-86CC-E99294D7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B933B-0A8B-4F23-B44D-D41816B4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4B773-E810-4762-B2BE-D910FC97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see that there is damping going on in the system.</a:t>
            </a:r>
          </a:p>
          <a:p>
            <a:r>
              <a:rPr lang="en-US" dirty="0"/>
              <a:t>Then why it is to difficult to observe it in the steady state responses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AE71F-18C8-4283-9B97-88D701CB8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8"/>
          <a:stretch/>
        </p:blipFill>
        <p:spPr>
          <a:xfrm>
            <a:off x="1323492" y="4376057"/>
            <a:ext cx="6881971" cy="1201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A3203-9847-4509-8440-95B8CF96A6BD}"/>
              </a:ext>
            </a:extLst>
          </p:cNvPr>
          <p:cNvSpPr txBox="1"/>
          <p:nvPr/>
        </p:nvSpPr>
        <p:spPr>
          <a:xfrm>
            <a:off x="8856815" y="4376057"/>
            <a:ext cx="99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</a:t>
            </a:r>
          </a:p>
          <a:p>
            <a:r>
              <a:rPr lang="el-GR" dirty="0"/>
              <a:t>α</a:t>
            </a:r>
            <a:r>
              <a:rPr lang="en-US" dirty="0"/>
              <a:t>  = 0.01</a:t>
            </a:r>
          </a:p>
          <a:p>
            <a:r>
              <a:rPr lang="el-GR" dirty="0"/>
              <a:t>β</a:t>
            </a:r>
            <a:r>
              <a:rPr lang="en-US" dirty="0"/>
              <a:t>  = 0.05</a:t>
            </a:r>
          </a:p>
        </p:txBody>
      </p:sp>
    </p:spTree>
    <p:extLst>
      <p:ext uri="{BB962C8B-B14F-4D97-AF65-F5344CB8AC3E}">
        <p14:creationId xmlns:p14="http://schemas.microsoft.com/office/powerpoint/2010/main" val="33175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78DE-0808-4C01-BA30-2D86785D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B0411-E561-48BE-A247-78F6B1FF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 descr="A picture containing boat, water, large, white&#10;&#10;Description automatically generated">
            <a:extLst>
              <a:ext uri="{FF2B5EF4-FFF2-40B4-BE49-F238E27FC236}">
                <a16:creationId xmlns:a16="http://schemas.microsoft.com/office/drawing/2014/main" id="{42373428-028E-48D2-97EB-41AE1E488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031" y="1970088"/>
            <a:ext cx="8995288" cy="437197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6EE3F9-5C7F-41CA-A26A-33D94C1CF794}"/>
              </a:ext>
            </a:extLst>
          </p:cNvPr>
          <p:cNvCxnSpPr/>
          <p:nvPr/>
        </p:nvCxnSpPr>
        <p:spPr>
          <a:xfrm flipH="1">
            <a:off x="4336869" y="1970088"/>
            <a:ext cx="2312125" cy="132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18691E-16E6-4260-B24B-BF6B85AF2F33}"/>
              </a:ext>
            </a:extLst>
          </p:cNvPr>
          <p:cNvCxnSpPr>
            <a:cxnSpLocks/>
          </p:cNvCxnSpPr>
          <p:nvPr/>
        </p:nvCxnSpPr>
        <p:spPr>
          <a:xfrm flipH="1">
            <a:off x="6801396" y="2063931"/>
            <a:ext cx="487678" cy="254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449135-5198-4157-8610-E0A0E3FE6EAD}"/>
              </a:ext>
            </a:extLst>
          </p:cNvPr>
          <p:cNvSpPr txBox="1"/>
          <p:nvPr/>
        </p:nvSpPr>
        <p:spPr>
          <a:xfrm>
            <a:off x="5621912" y="1600756"/>
            <a:ext cx="220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Zeta value decreasing</a:t>
            </a:r>
          </a:p>
        </p:txBody>
      </p:sp>
    </p:spTree>
    <p:extLst>
      <p:ext uri="{BB962C8B-B14F-4D97-AF65-F5344CB8AC3E}">
        <p14:creationId xmlns:p14="http://schemas.microsoft.com/office/powerpoint/2010/main" val="212450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53E18E3-2EF0-4253-BE72-65FA0E88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97" r="6797"/>
          <a:stretch/>
        </p:blipFill>
        <p:spPr>
          <a:xfrm>
            <a:off x="2464888" y="1040210"/>
            <a:ext cx="9113704" cy="51264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2D8CF-DAE9-4F04-99DE-80A717B3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E1428-D51B-43E3-BEBF-4AAE5899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18</a:t>
            </a:fld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930C0DE-6C75-4056-81A9-81E401609C7A}"/>
              </a:ext>
            </a:extLst>
          </p:cNvPr>
          <p:cNvCxnSpPr>
            <a:cxnSpLocks/>
          </p:cNvCxnSpPr>
          <p:nvPr/>
        </p:nvCxnSpPr>
        <p:spPr>
          <a:xfrm rot="5400000">
            <a:off x="1101949" y="1689775"/>
            <a:ext cx="1205511" cy="718459"/>
          </a:xfrm>
          <a:prstGeom prst="curvedConnector3">
            <a:avLst>
              <a:gd name="adj1" fmla="val 46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EC41E2-1732-46E3-9D7C-F69AD2B4F31E}"/>
              </a:ext>
            </a:extLst>
          </p:cNvPr>
          <p:cNvSpPr txBox="1"/>
          <p:nvPr/>
        </p:nvSpPr>
        <p:spPr>
          <a:xfrm>
            <a:off x="704848" y="2721943"/>
            <a:ext cx="210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Helpful method for decoupling a system of equation of motion</a:t>
            </a:r>
          </a:p>
        </p:txBody>
      </p:sp>
    </p:spTree>
    <p:extLst>
      <p:ext uri="{BB962C8B-B14F-4D97-AF65-F5344CB8AC3E}">
        <p14:creationId xmlns:p14="http://schemas.microsoft.com/office/powerpoint/2010/main" val="271112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C946-5835-448F-ABE2-A58DC4CB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8F19A-F7AA-4835-9859-0CF5A190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19</a:t>
            </a:fld>
            <a:endParaRPr lang="en-US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2CBF44-115B-42E7-97B3-6EF92068D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04" t="12129" r="59125" b="19484"/>
          <a:stretch/>
        </p:blipFill>
        <p:spPr>
          <a:xfrm rot="16200000">
            <a:off x="3076700" y="-811014"/>
            <a:ext cx="1132358" cy="5876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F6B86-C5C5-43E1-9955-C814B4D1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29" y="3481886"/>
            <a:ext cx="10600612" cy="2344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4F228-B06F-4710-9092-1567EA8F69C6}"/>
              </a:ext>
            </a:extLst>
          </p:cNvPr>
          <p:cNvSpPr txBox="1"/>
          <p:nvPr/>
        </p:nvSpPr>
        <p:spPr>
          <a:xfrm>
            <a:off x="7559552" y="2335938"/>
            <a:ext cx="3561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Formulas taken from the course book and computed using the Mathematica tool</a:t>
            </a:r>
          </a:p>
        </p:txBody>
      </p:sp>
    </p:spTree>
    <p:extLst>
      <p:ext uri="{BB962C8B-B14F-4D97-AF65-F5344CB8AC3E}">
        <p14:creationId xmlns:p14="http://schemas.microsoft.com/office/powerpoint/2010/main" val="330736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4A8E-4A48-435B-9AC0-1273D98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9FEC-0CA8-49C4-B3FA-A1F4EF06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1342299"/>
            <a:ext cx="10515600" cy="52805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Defining Problem Statement</a:t>
            </a:r>
          </a:p>
          <a:p>
            <a:r>
              <a:rPr lang="en-US" dirty="0"/>
              <a:t>Equation Derivation</a:t>
            </a:r>
          </a:p>
          <a:p>
            <a:pPr lvl="1"/>
            <a:r>
              <a:rPr lang="en-US" dirty="0"/>
              <a:t>FBD / Diagram / Equation of Motion</a:t>
            </a:r>
          </a:p>
          <a:p>
            <a:pPr lvl="1"/>
            <a:r>
              <a:rPr lang="en-US" dirty="0"/>
              <a:t>Stiffness Matrix / Mass Matrix / Proportional Damping</a:t>
            </a:r>
          </a:p>
          <a:p>
            <a:r>
              <a:rPr lang="en-US" dirty="0"/>
              <a:t>Analysis from Eigenvalue Problem</a:t>
            </a:r>
          </a:p>
          <a:p>
            <a:pPr lvl="1"/>
            <a:r>
              <a:rPr lang="en-US" dirty="0"/>
              <a:t>Computing lambda, natural frequencies, finding zeta</a:t>
            </a:r>
          </a:p>
          <a:p>
            <a:pPr lvl="1"/>
            <a:r>
              <a:rPr lang="en-US" dirty="0"/>
              <a:t>Mode Shapes</a:t>
            </a:r>
          </a:p>
          <a:p>
            <a:r>
              <a:rPr lang="en-US" dirty="0"/>
              <a:t>Response</a:t>
            </a:r>
          </a:p>
          <a:p>
            <a:pPr lvl="1"/>
            <a:r>
              <a:rPr lang="en-US" dirty="0"/>
              <a:t>Free Vibration</a:t>
            </a:r>
          </a:p>
          <a:p>
            <a:pPr lvl="1"/>
            <a:r>
              <a:rPr lang="en-US" dirty="0"/>
              <a:t>Forced Excitation variations</a:t>
            </a:r>
          </a:p>
          <a:p>
            <a:pPr lvl="1"/>
            <a:r>
              <a:rPr lang="en-US" dirty="0"/>
              <a:t>Using Modal Analysis</a:t>
            </a:r>
          </a:p>
          <a:p>
            <a:pPr lvl="2"/>
            <a:r>
              <a:rPr lang="en-US" dirty="0"/>
              <a:t>Advantages of Modal Analysis over direct formulations</a:t>
            </a:r>
          </a:p>
          <a:p>
            <a:r>
              <a:rPr lang="en-US" dirty="0"/>
              <a:t>Lessons learnt</a:t>
            </a:r>
          </a:p>
          <a:p>
            <a:r>
              <a:rPr lang="en-US" dirty="0"/>
              <a:t>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192233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7F04-D0F4-4308-9517-B65B911C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5E50-E6D7-4187-AD36-1793EB40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46731-9146-4857-A2A1-B810790D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came out to be very helpful way for me to learn the dynamics of a multi degree of freedom system.</a:t>
            </a:r>
          </a:p>
          <a:p>
            <a:r>
              <a:rPr lang="en-US" dirty="0"/>
              <a:t>Starting from the basics of single degree of freedom and applying them to MDOF systems.</a:t>
            </a:r>
          </a:p>
          <a:p>
            <a:r>
              <a:rPr lang="en-US" dirty="0"/>
              <a:t>About coupled and decoupled equations, learnt the importance of responses, about proportional damping.</a:t>
            </a:r>
          </a:p>
          <a:p>
            <a:r>
              <a:rPr lang="en-US" dirty="0"/>
              <a:t>Energy Method, using Principle of virtual work, Lagrange equations for finding equation of motion.</a:t>
            </a:r>
          </a:p>
        </p:txBody>
      </p:sp>
    </p:spTree>
    <p:extLst>
      <p:ext uri="{BB962C8B-B14F-4D97-AF65-F5344CB8AC3E}">
        <p14:creationId xmlns:p14="http://schemas.microsoft.com/office/powerpoint/2010/main" val="105249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44A4-2AD1-4FD4-A2AC-895E0B1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40ACB-D52A-4BC9-9EDF-79B4BFBD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9B276-25C7-41EC-B498-4DE9C2D59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19" t="9866" r="11703" b="17564"/>
          <a:stretch/>
        </p:blipFill>
        <p:spPr>
          <a:xfrm rot="16200000">
            <a:off x="2244578" y="383327"/>
            <a:ext cx="4253347" cy="6581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99A23-84F4-46DE-A294-F1DD2BA4975E}"/>
              </a:ext>
            </a:extLst>
          </p:cNvPr>
          <p:cNvSpPr txBox="1"/>
          <p:nvPr/>
        </p:nvSpPr>
        <p:spPr>
          <a:xfrm>
            <a:off x="7994073" y="2064271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gears at each side and connected to</a:t>
            </a:r>
          </a:p>
          <a:p>
            <a:r>
              <a:rPr lang="en-US" dirty="0"/>
              <a:t>Wells turbine which are designed in </a:t>
            </a:r>
          </a:p>
          <a:p>
            <a:r>
              <a:rPr lang="en-US" dirty="0"/>
              <a:t>such a way that they always rotate in one direction, thus producing electricity.</a:t>
            </a:r>
          </a:p>
          <a:p>
            <a:endParaRPr lang="en-US" dirty="0"/>
          </a:p>
          <a:p>
            <a:r>
              <a:rPr lang="en-US" dirty="0"/>
              <a:t>This idea can be extended to long area covering ocean surface where maximum tidal waves occur, through this huge amount of electricity can be produced.</a:t>
            </a:r>
          </a:p>
        </p:txBody>
      </p:sp>
    </p:spTree>
    <p:extLst>
      <p:ext uri="{BB962C8B-B14F-4D97-AF65-F5344CB8AC3E}">
        <p14:creationId xmlns:p14="http://schemas.microsoft.com/office/powerpoint/2010/main" val="191467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59E490BA-3D69-43FD-B8B2-AEF1F77A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04990" y="5410450"/>
            <a:ext cx="997479" cy="3191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1762C9-9984-43CE-8BB1-B2ECE157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32963" y="5157731"/>
            <a:ext cx="1532021" cy="31913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E055C7-382B-4CCD-8F1B-6E3EC38B2E3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783769" y="4529866"/>
            <a:ext cx="923764" cy="153310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A6E539-160A-46DC-95EA-4128D5968C47}"/>
              </a:ext>
            </a:extLst>
          </p:cNvPr>
          <p:cNvCxnSpPr>
            <a:cxnSpLocks/>
            <a:stCxn id="27" idx="5"/>
          </p:cNvCxnSpPr>
          <p:nvPr/>
        </p:nvCxnSpPr>
        <p:spPr>
          <a:xfrm>
            <a:off x="6961865" y="5005569"/>
            <a:ext cx="953900" cy="1077738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14CC2DD5-D6F0-4F6C-99DC-B64230112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87373" y="5389049"/>
            <a:ext cx="1028704" cy="3191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D0C42F6-9C52-4465-BA1C-3C2D1D38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15087" y="5386157"/>
            <a:ext cx="1049042" cy="31913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19B32AC-2E25-4544-9F18-7E99F458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88618" y="5137393"/>
            <a:ext cx="1532021" cy="3191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9B877F-EDAB-4AAA-8AEA-BA4C88C7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59875" y="5150455"/>
            <a:ext cx="1532021" cy="3191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0F6A21-AB66-41D0-A138-470CD2FA31D6}"/>
              </a:ext>
            </a:extLst>
          </p:cNvPr>
          <p:cNvSpPr/>
          <p:nvPr/>
        </p:nvSpPr>
        <p:spPr>
          <a:xfrm>
            <a:off x="5634445" y="4358262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4043E7-7A7E-479A-A6AA-489A0D84689F}"/>
              </a:ext>
            </a:extLst>
          </p:cNvPr>
          <p:cNvSpPr/>
          <p:nvPr/>
        </p:nvSpPr>
        <p:spPr>
          <a:xfrm>
            <a:off x="4613700" y="4825259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4EAE82-DED1-4524-9DB4-1801BC3B2A0C}"/>
              </a:ext>
            </a:extLst>
          </p:cNvPr>
          <p:cNvSpPr/>
          <p:nvPr/>
        </p:nvSpPr>
        <p:spPr>
          <a:xfrm>
            <a:off x="1680751" y="4362618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17BEEE-5674-40BE-9797-9B07C684B0A4}"/>
              </a:ext>
            </a:extLst>
          </p:cNvPr>
          <p:cNvSpPr/>
          <p:nvPr/>
        </p:nvSpPr>
        <p:spPr>
          <a:xfrm>
            <a:off x="3657598" y="4358262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E0189F-CC80-4FB1-82CB-978B2F36F4FE}"/>
              </a:ext>
            </a:extLst>
          </p:cNvPr>
          <p:cNvSpPr/>
          <p:nvPr/>
        </p:nvSpPr>
        <p:spPr>
          <a:xfrm>
            <a:off x="2635428" y="4825260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84EB1-F964-404C-8758-63247AE8C6E8}"/>
              </a:ext>
            </a:extLst>
          </p:cNvPr>
          <p:cNvCxnSpPr>
            <a:cxnSpLocks/>
          </p:cNvCxnSpPr>
          <p:nvPr/>
        </p:nvCxnSpPr>
        <p:spPr>
          <a:xfrm>
            <a:off x="783769" y="3852840"/>
            <a:ext cx="0" cy="2223191"/>
          </a:xfrm>
          <a:prstGeom prst="line">
            <a:avLst/>
          </a:prstGeom>
          <a:ln w="79375" cmpd="thickThin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5033C4-DD20-4026-A311-606A523DDEE1}"/>
              </a:ext>
            </a:extLst>
          </p:cNvPr>
          <p:cNvCxnSpPr>
            <a:cxnSpLocks/>
          </p:cNvCxnSpPr>
          <p:nvPr/>
        </p:nvCxnSpPr>
        <p:spPr>
          <a:xfrm>
            <a:off x="7915765" y="3835752"/>
            <a:ext cx="0" cy="2240279"/>
          </a:xfrm>
          <a:prstGeom prst="line">
            <a:avLst/>
          </a:prstGeom>
          <a:ln w="793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E730E-2576-47AD-B21E-A8C3FAB9F5F2}"/>
              </a:ext>
            </a:extLst>
          </p:cNvPr>
          <p:cNvCxnSpPr>
            <a:cxnSpLocks/>
          </p:cNvCxnSpPr>
          <p:nvPr/>
        </p:nvCxnSpPr>
        <p:spPr>
          <a:xfrm>
            <a:off x="783769" y="6076031"/>
            <a:ext cx="7131996" cy="0"/>
          </a:xfrm>
          <a:prstGeom prst="line">
            <a:avLst/>
          </a:prstGeom>
          <a:ln w="79375" cmpd="thickThin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10809C3-1386-45B3-B498-5DA793819AF3}"/>
              </a:ext>
            </a:extLst>
          </p:cNvPr>
          <p:cNvSpPr/>
          <p:nvPr/>
        </p:nvSpPr>
        <p:spPr>
          <a:xfrm>
            <a:off x="6805767" y="4838321"/>
            <a:ext cx="182880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8E045A-47AA-404E-B947-EFF5F092679C}"/>
              </a:ext>
            </a:extLst>
          </p:cNvPr>
          <p:cNvCxnSpPr>
            <a:cxnSpLocks/>
            <a:stCxn id="8" idx="2"/>
            <a:endCxn id="6" idx="6"/>
          </p:cNvCxnSpPr>
          <p:nvPr/>
        </p:nvCxnSpPr>
        <p:spPr>
          <a:xfrm flipH="1" flipV="1">
            <a:off x="1863631" y="4460590"/>
            <a:ext cx="771797" cy="462642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2DFFD9-17B4-43AF-AAAD-C5F893AD2DB4}"/>
              </a:ext>
            </a:extLst>
          </p:cNvPr>
          <p:cNvCxnSpPr>
            <a:cxnSpLocks/>
            <a:stCxn id="8" idx="6"/>
            <a:endCxn id="7" idx="3"/>
          </p:cNvCxnSpPr>
          <p:nvPr/>
        </p:nvCxnSpPr>
        <p:spPr>
          <a:xfrm flipV="1">
            <a:off x="2818308" y="4525510"/>
            <a:ext cx="866072" cy="397722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1EB0FA-615C-44E8-9E30-8ACB29C50D6F}"/>
              </a:ext>
            </a:extLst>
          </p:cNvPr>
          <p:cNvCxnSpPr>
            <a:cxnSpLocks/>
            <a:stCxn id="5" idx="7"/>
            <a:endCxn id="4" idx="2"/>
          </p:cNvCxnSpPr>
          <p:nvPr/>
        </p:nvCxnSpPr>
        <p:spPr>
          <a:xfrm flipV="1">
            <a:off x="4769798" y="4456234"/>
            <a:ext cx="864647" cy="39772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C92B77-6626-4B20-B957-ACD8E7753504}"/>
              </a:ext>
            </a:extLst>
          </p:cNvPr>
          <p:cNvCxnSpPr>
            <a:cxnSpLocks/>
            <a:stCxn id="4" idx="6"/>
            <a:endCxn id="27" idx="2"/>
          </p:cNvCxnSpPr>
          <p:nvPr/>
        </p:nvCxnSpPr>
        <p:spPr>
          <a:xfrm>
            <a:off x="5817325" y="4456234"/>
            <a:ext cx="988442" cy="48005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3FCF1-8FBA-47A7-A07A-1DC2165DD80C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flipH="1" flipV="1">
            <a:off x="3840478" y="4456234"/>
            <a:ext cx="773222" cy="466997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6052BA-0F9D-41B4-8CAE-5584B129DC6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772191" y="3535306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652B92-FEF7-418E-8233-D4AD3B0ADCA4}"/>
              </a:ext>
            </a:extLst>
          </p:cNvPr>
          <p:cNvCxnSpPr>
            <a:cxnSpLocks/>
          </p:cNvCxnSpPr>
          <p:nvPr/>
        </p:nvCxnSpPr>
        <p:spPr>
          <a:xfrm flipV="1">
            <a:off x="2726868" y="4002299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01A9960-AAFB-4994-9E19-25FB4960F344}"/>
              </a:ext>
            </a:extLst>
          </p:cNvPr>
          <p:cNvCxnSpPr>
            <a:cxnSpLocks/>
          </p:cNvCxnSpPr>
          <p:nvPr/>
        </p:nvCxnSpPr>
        <p:spPr>
          <a:xfrm flipV="1">
            <a:off x="3749038" y="3535306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1C60DDB-66A3-49D7-90FA-8E13D65DE05C}"/>
              </a:ext>
            </a:extLst>
          </p:cNvPr>
          <p:cNvCxnSpPr>
            <a:cxnSpLocks/>
          </p:cNvCxnSpPr>
          <p:nvPr/>
        </p:nvCxnSpPr>
        <p:spPr>
          <a:xfrm flipV="1">
            <a:off x="4705140" y="4042577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426CA6-E73B-42C4-9EBB-AAA4A1D7286A}"/>
              </a:ext>
            </a:extLst>
          </p:cNvPr>
          <p:cNvCxnSpPr>
            <a:cxnSpLocks/>
          </p:cNvCxnSpPr>
          <p:nvPr/>
        </p:nvCxnSpPr>
        <p:spPr>
          <a:xfrm flipV="1">
            <a:off x="5730238" y="3526397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402966-5B81-4A09-A353-06D7970E344A}"/>
              </a:ext>
            </a:extLst>
          </p:cNvPr>
          <p:cNvCxnSpPr>
            <a:cxnSpLocks/>
          </p:cNvCxnSpPr>
          <p:nvPr/>
        </p:nvCxnSpPr>
        <p:spPr>
          <a:xfrm flipV="1">
            <a:off x="6897207" y="4011009"/>
            <a:ext cx="0" cy="827312"/>
          </a:xfrm>
          <a:prstGeom prst="straightConnector1">
            <a:avLst/>
          </a:prstGeom>
          <a:ln w="38100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027E682-5511-49F4-A700-E7DB675FC029}"/>
              </a:ext>
            </a:extLst>
          </p:cNvPr>
          <p:cNvSpPr txBox="1"/>
          <p:nvPr/>
        </p:nvSpPr>
        <p:spPr>
          <a:xfrm>
            <a:off x="1322338" y="513683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2B3FD2-A413-4657-ADB1-D7F2B8D7BB0B}"/>
              </a:ext>
            </a:extLst>
          </p:cNvPr>
          <p:cNvSpPr txBox="1"/>
          <p:nvPr/>
        </p:nvSpPr>
        <p:spPr>
          <a:xfrm>
            <a:off x="2242654" y="530843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A0CA54-A046-4DDC-8EDB-639F9825AD60}"/>
              </a:ext>
            </a:extLst>
          </p:cNvPr>
          <p:cNvSpPr txBox="1"/>
          <p:nvPr/>
        </p:nvSpPr>
        <p:spPr>
          <a:xfrm>
            <a:off x="3295643" y="507018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7B49E2-915A-45C0-8231-BF3388E8402E}"/>
              </a:ext>
            </a:extLst>
          </p:cNvPr>
          <p:cNvSpPr txBox="1"/>
          <p:nvPr/>
        </p:nvSpPr>
        <p:spPr>
          <a:xfrm>
            <a:off x="4188912" y="532149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B422E9-481C-4997-8FCD-DB46AA27EE7E}"/>
              </a:ext>
            </a:extLst>
          </p:cNvPr>
          <p:cNvSpPr txBox="1"/>
          <p:nvPr/>
        </p:nvSpPr>
        <p:spPr>
          <a:xfrm>
            <a:off x="5198679" y="517639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6FE50A-75F6-4159-BBF3-A3D7661AA006}"/>
              </a:ext>
            </a:extLst>
          </p:cNvPr>
          <p:cNvSpPr txBox="1"/>
          <p:nvPr/>
        </p:nvSpPr>
        <p:spPr>
          <a:xfrm>
            <a:off x="6406776" y="536105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185759-E5CC-4AB0-B3F3-A48DEEE27F96}"/>
              </a:ext>
            </a:extLst>
          </p:cNvPr>
          <p:cNvSpPr txBox="1"/>
          <p:nvPr/>
        </p:nvSpPr>
        <p:spPr>
          <a:xfrm>
            <a:off x="2574735" y="358833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 (t)</a:t>
            </a:r>
            <a:endParaRPr lang="en-US" baseline="-25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4592FD-0D3A-4F62-B373-1E25096999BB}"/>
              </a:ext>
            </a:extLst>
          </p:cNvPr>
          <p:cNvSpPr txBox="1"/>
          <p:nvPr/>
        </p:nvSpPr>
        <p:spPr>
          <a:xfrm>
            <a:off x="3544460" y="315150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3</a:t>
            </a:r>
            <a:r>
              <a:rPr lang="en-US" dirty="0"/>
              <a:t> (t)</a:t>
            </a:r>
            <a:endParaRPr lang="en-US" baseline="-25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500A5F-0692-41F5-AB4B-08C6F8EB5F7C}"/>
              </a:ext>
            </a:extLst>
          </p:cNvPr>
          <p:cNvSpPr txBox="1"/>
          <p:nvPr/>
        </p:nvSpPr>
        <p:spPr>
          <a:xfrm>
            <a:off x="4492453" y="366817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4</a:t>
            </a:r>
            <a:r>
              <a:rPr lang="en-US" dirty="0"/>
              <a:t> (t)</a:t>
            </a:r>
            <a:endParaRPr lang="en-US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6C57D7-AB7F-43AA-BCD9-ACC736F38188}"/>
              </a:ext>
            </a:extLst>
          </p:cNvPr>
          <p:cNvSpPr txBox="1"/>
          <p:nvPr/>
        </p:nvSpPr>
        <p:spPr>
          <a:xfrm>
            <a:off x="5566087" y="309029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5</a:t>
            </a:r>
            <a:r>
              <a:rPr lang="en-US" dirty="0"/>
              <a:t> (t)</a:t>
            </a:r>
            <a:endParaRPr lang="en-US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A787A8-5E43-45A9-9939-AFCB7BAC1959}"/>
              </a:ext>
            </a:extLst>
          </p:cNvPr>
          <p:cNvSpPr txBox="1"/>
          <p:nvPr/>
        </p:nvSpPr>
        <p:spPr>
          <a:xfrm>
            <a:off x="6738674" y="35840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6</a:t>
            </a:r>
            <a:r>
              <a:rPr lang="en-US" dirty="0"/>
              <a:t> (t)</a:t>
            </a:r>
            <a:endParaRPr lang="en-US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50F86C-5484-4C8D-8983-85F5C5FEB517}"/>
              </a:ext>
            </a:extLst>
          </p:cNvPr>
          <p:cNvSpPr txBox="1"/>
          <p:nvPr/>
        </p:nvSpPr>
        <p:spPr>
          <a:xfrm>
            <a:off x="1591131" y="308235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 </a:t>
            </a:r>
            <a:r>
              <a:rPr lang="en-US" dirty="0"/>
              <a:t>(t)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7A4157-5847-4195-8280-32A8DDC2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39252"/>
            <a:ext cx="10993119" cy="110799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35D9A-B8BC-4FD2-8E2D-461A05961FF5}"/>
              </a:ext>
            </a:extLst>
          </p:cNvPr>
          <p:cNvSpPr txBox="1"/>
          <p:nvPr/>
        </p:nvSpPr>
        <p:spPr>
          <a:xfrm>
            <a:off x="6738674" y="1790998"/>
            <a:ext cx="50836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 Degree of Freedom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Alternate harmonic excitation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Combined stiffness of spring and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Proportional Damping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6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8B9F-35DE-4AB8-BFF0-714D51AC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/ Idea behind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495D-2BFB-45DD-93BF-91CE6F61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41" y="1708738"/>
            <a:ext cx="11198942" cy="4372687"/>
          </a:xfrm>
        </p:spPr>
        <p:txBody>
          <a:bodyPr>
            <a:normAutofit/>
          </a:bodyPr>
          <a:lstStyle/>
          <a:p>
            <a:r>
              <a:rPr lang="en-US" dirty="0"/>
              <a:t>Renewable energy and is the largest estimated global resource form of ocean energy. Green and reliable energy. Thus important thing to study! </a:t>
            </a:r>
          </a:p>
          <a:p>
            <a:r>
              <a:rPr lang="en-US" dirty="0"/>
              <a:t>Wave energy has a lot of potential. </a:t>
            </a:r>
          </a:p>
          <a:p>
            <a:r>
              <a:rPr lang="en-US" dirty="0"/>
              <a:t>Ocean waves are one of the best example of a dynamics problem where one can model different types of excitations and compute their responses accordingly.</a:t>
            </a:r>
          </a:p>
          <a:p>
            <a:r>
              <a:rPr lang="en-US" dirty="0"/>
              <a:t>Disadvantage – Development and maintenance cost.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3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F37E-31E6-4986-8618-89C379B7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956D-A360-4C4F-963F-D2B710429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321" y="1547248"/>
            <a:ext cx="9664993" cy="4372687"/>
          </a:xfrm>
        </p:spPr>
        <p:txBody>
          <a:bodyPr/>
          <a:lstStyle/>
          <a:p>
            <a:r>
              <a:rPr lang="en-US" dirty="0"/>
              <a:t>There are multiple different techniques used for harvesting Wave energy.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BFE5C-703D-449B-927D-A0338D34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09145"/>
            <a:ext cx="3905795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19E5E-B55A-4046-BD47-79C872A1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10" y="2764922"/>
            <a:ext cx="6754023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E052-987F-4E41-9458-FB550596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9987" y="320019"/>
            <a:ext cx="10993119" cy="1107996"/>
          </a:xfrm>
        </p:spPr>
        <p:txBody>
          <a:bodyPr/>
          <a:lstStyle/>
          <a:p>
            <a:r>
              <a:rPr lang="en-US" dirty="0"/>
              <a:t>Equation of Motion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B993E-FF39-40BC-9CCF-DD38C784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327" y="1872475"/>
            <a:ext cx="1606486" cy="1759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D79CC-C474-4B02-8E4B-EC553216EBB9}"/>
              </a:ext>
            </a:extLst>
          </p:cNvPr>
          <p:cNvCxnSpPr>
            <a:stCxn id="5" idx="2"/>
          </p:cNvCxnSpPr>
          <p:nvPr/>
        </p:nvCxnSpPr>
        <p:spPr>
          <a:xfrm>
            <a:off x="10430570" y="3631958"/>
            <a:ext cx="0" cy="8747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0931AB-DDB7-432E-9368-2D8A70A6C283}"/>
              </a:ext>
            </a:extLst>
          </p:cNvPr>
          <p:cNvCxnSpPr>
            <a:cxnSpLocks/>
          </p:cNvCxnSpPr>
          <p:nvPr/>
        </p:nvCxnSpPr>
        <p:spPr>
          <a:xfrm flipV="1">
            <a:off x="10378318" y="987104"/>
            <a:ext cx="0" cy="88537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86E85A-A8F9-4C0E-B968-B0D297C1742F}"/>
              </a:ext>
            </a:extLst>
          </p:cNvPr>
          <p:cNvCxnSpPr>
            <a:cxnSpLocks/>
          </p:cNvCxnSpPr>
          <p:nvPr/>
        </p:nvCxnSpPr>
        <p:spPr>
          <a:xfrm>
            <a:off x="10632922" y="2909630"/>
            <a:ext cx="1136713" cy="7223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D20932-49AB-4D64-A774-7E589E7EA3B4}"/>
              </a:ext>
            </a:extLst>
          </p:cNvPr>
          <p:cNvCxnSpPr>
            <a:cxnSpLocks/>
          </p:cNvCxnSpPr>
          <p:nvPr/>
        </p:nvCxnSpPr>
        <p:spPr>
          <a:xfrm flipH="1">
            <a:off x="9483635" y="3062030"/>
            <a:ext cx="672615" cy="10072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A4AA8-4306-4101-9AB6-0C4612C248F3}"/>
              </a:ext>
            </a:extLst>
          </p:cNvPr>
          <p:cNvSpPr txBox="1"/>
          <p:nvPr/>
        </p:nvSpPr>
        <p:spPr>
          <a:xfrm>
            <a:off x="9740897" y="241713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0A966-CABD-4119-B185-74F278A0F25B}"/>
              </a:ext>
            </a:extLst>
          </p:cNvPr>
          <p:cNvSpPr txBox="1"/>
          <p:nvPr/>
        </p:nvSpPr>
        <p:spPr>
          <a:xfrm>
            <a:off x="10191797" y="45066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K1*x1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1D33C-E16F-46AA-9049-BBC7FF25F3C3}"/>
              </a:ext>
            </a:extLst>
          </p:cNvPr>
          <p:cNvSpPr txBox="1"/>
          <p:nvPr/>
        </p:nvSpPr>
        <p:spPr>
          <a:xfrm>
            <a:off x="9127745" y="40693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C1D4A-51A3-4B73-A38F-45F5E8FC885A}"/>
              </a:ext>
            </a:extLst>
          </p:cNvPr>
          <p:cNvSpPr txBox="1"/>
          <p:nvPr/>
        </p:nvSpPr>
        <p:spPr>
          <a:xfrm>
            <a:off x="11690769" y="35153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DAB8B-0EA1-4A85-B56F-85877FF999FD}"/>
              </a:ext>
            </a:extLst>
          </p:cNvPr>
          <p:cNvSpPr txBox="1"/>
          <p:nvPr/>
        </p:nvSpPr>
        <p:spPr>
          <a:xfrm>
            <a:off x="10226927" y="62340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A8E4B0-41E2-4027-8800-4A92AF2AB5D2}"/>
              </a:ext>
            </a:extLst>
          </p:cNvPr>
          <p:cNvCxnSpPr>
            <a:cxnSpLocks/>
          </p:cNvCxnSpPr>
          <p:nvPr/>
        </p:nvCxnSpPr>
        <p:spPr>
          <a:xfrm>
            <a:off x="10378318" y="2918178"/>
            <a:ext cx="146038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CD1B32-219D-431F-949C-CB2EEB493763}"/>
              </a:ext>
            </a:extLst>
          </p:cNvPr>
          <p:cNvCxnSpPr>
            <a:cxnSpLocks/>
          </p:cNvCxnSpPr>
          <p:nvPr/>
        </p:nvCxnSpPr>
        <p:spPr>
          <a:xfrm>
            <a:off x="8865634" y="2909630"/>
            <a:ext cx="146038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B982C5F-7676-4007-8126-3ED9865CB5B1}"/>
                  </a:ext>
                </a:extLst>
              </p14:cNvPr>
              <p14:cNvContentPartPr/>
              <p14:nvPr/>
            </p14:nvContentPartPr>
            <p14:xfrm>
              <a:off x="11161286" y="2899646"/>
              <a:ext cx="61920" cy="330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B982C5F-7676-4007-8126-3ED9865CB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52286" y="2891006"/>
                <a:ext cx="795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63596A-7311-42D3-90CE-3951BC55F3A2}"/>
                  </a:ext>
                </a:extLst>
              </p14:cNvPr>
              <p14:cNvContentPartPr/>
              <p14:nvPr/>
            </p14:nvContentPartPr>
            <p14:xfrm>
              <a:off x="9678086" y="2925566"/>
              <a:ext cx="173880" cy="518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63596A-7311-42D3-90CE-3951BC55F3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9446" y="2916566"/>
                <a:ext cx="191520" cy="5360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CA7191A-67C4-4B56-ADC7-114A12BB59E5}"/>
              </a:ext>
            </a:extLst>
          </p:cNvPr>
          <p:cNvSpPr txBox="1"/>
          <p:nvPr/>
        </p:nvSpPr>
        <p:spPr>
          <a:xfrm>
            <a:off x="9653141" y="293801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θ</a:t>
            </a:r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20B1FF-5846-4DC1-B20E-600DFC24069C}"/>
              </a:ext>
            </a:extLst>
          </p:cNvPr>
          <p:cNvSpPr txBox="1"/>
          <p:nvPr/>
        </p:nvSpPr>
        <p:spPr>
          <a:xfrm>
            <a:off x="11290516" y="294844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θ</a:t>
            </a:r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08D61-6AA4-4713-AF0B-077A7A927CD5}"/>
              </a:ext>
            </a:extLst>
          </p:cNvPr>
          <p:cNvSpPr txBox="1"/>
          <p:nvPr/>
        </p:nvSpPr>
        <p:spPr>
          <a:xfrm>
            <a:off x="6096000" y="4603657"/>
            <a:ext cx="3973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 after analyzing all the Free body diagrams, equations are written in Mathematica for easy computation</a:t>
            </a:r>
          </a:p>
        </p:txBody>
      </p:sp>
      <p:pic>
        <p:nvPicPr>
          <p:cNvPr id="21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721698-101B-4953-9FEE-17C87229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7752" t="20372" r="10977" b="15389"/>
          <a:stretch/>
        </p:blipFill>
        <p:spPr>
          <a:xfrm>
            <a:off x="344310" y="1189086"/>
            <a:ext cx="5056619" cy="53292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2A530-B95B-4D69-A52B-C8C2DD65A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447" y="880241"/>
            <a:ext cx="4743803" cy="1592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9410FB-0FEF-4E32-B8D9-22F180F2EB38}"/>
              </a:ext>
            </a:extLst>
          </p:cNvPr>
          <p:cNvSpPr txBox="1"/>
          <p:nvPr/>
        </p:nvSpPr>
        <p:spPr>
          <a:xfrm>
            <a:off x="5675459" y="6207265"/>
            <a:ext cx="392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 verified using Energy Method</a:t>
            </a:r>
          </a:p>
        </p:txBody>
      </p:sp>
    </p:spTree>
    <p:extLst>
      <p:ext uri="{BB962C8B-B14F-4D97-AF65-F5344CB8AC3E}">
        <p14:creationId xmlns:p14="http://schemas.microsoft.com/office/powerpoint/2010/main" val="29777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F28A-4E34-43E4-83F3-3DCD41B3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Stiffness Matrix and Mass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8F147-E5AF-4575-BCE2-8681B2E9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12" y="1324928"/>
            <a:ext cx="8154176" cy="49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3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5285-95C7-4A4A-9810-07FE9199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Damping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432F3B-982F-4DD0-941C-B5C7FC0C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55C3-EC6F-3E44-8738-BCB40BBB5A07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AB0C1-D0FE-49CC-9B1C-7A640607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= </a:t>
            </a:r>
            <a:r>
              <a:rPr lang="el-GR" dirty="0"/>
              <a:t>α</a:t>
            </a:r>
            <a:r>
              <a:rPr lang="en-US" dirty="0"/>
              <a:t>*M + </a:t>
            </a:r>
            <a:r>
              <a:rPr lang="el-GR" dirty="0"/>
              <a:t>β</a:t>
            </a:r>
            <a:r>
              <a:rPr lang="en-US" dirty="0"/>
              <a:t>*K</a:t>
            </a:r>
          </a:p>
          <a:p>
            <a:r>
              <a:rPr lang="en-US" dirty="0"/>
              <a:t>Linear combination of mass and stiffness matrices.</a:t>
            </a:r>
          </a:p>
          <a:p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β</a:t>
            </a:r>
            <a:r>
              <a:rPr lang="en-US" dirty="0"/>
              <a:t> are the constant scalers.</a:t>
            </a:r>
          </a:p>
          <a:p>
            <a:r>
              <a:rPr lang="el-GR" dirty="0"/>
              <a:t>α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dirty="0"/>
              <a:t>*</a:t>
            </a:r>
            <a:r>
              <a:rPr lang="el-GR" dirty="0"/>
              <a:t>ω</a:t>
            </a:r>
            <a:r>
              <a:rPr lang="en-US" baseline="30000" dirty="0"/>
              <a:t>2 </a:t>
            </a:r>
            <a:r>
              <a:rPr lang="en-US" dirty="0"/>
              <a:t>= 2*zeta*</a:t>
            </a:r>
            <a:r>
              <a:rPr lang="el-GR" dirty="0"/>
              <a:t>ω</a:t>
            </a:r>
            <a:r>
              <a:rPr lang="en-US" dirty="0"/>
              <a:t>,	where </a:t>
            </a:r>
            <a:r>
              <a:rPr lang="el-GR" dirty="0"/>
              <a:t>ω</a:t>
            </a:r>
            <a:r>
              <a:rPr lang="en-US" dirty="0"/>
              <a:t> is the natural frequency</a:t>
            </a:r>
            <a:endParaRPr lang="en-US" baseline="30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6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CD87-0F57-44FF-BE25-75B46148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Value Analysis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4A240AE-F422-48A2-8796-75E32056B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45" t="31336" r="19899" b="49600"/>
          <a:stretch/>
        </p:blipFill>
        <p:spPr>
          <a:xfrm>
            <a:off x="672445" y="3893126"/>
            <a:ext cx="4214834" cy="2410693"/>
          </a:xfrm>
        </p:spPr>
      </p:pic>
      <p:pic>
        <p:nvPicPr>
          <p:cNvPr id="8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80FF7E8-AA60-43E4-A7AB-427DA97C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0" t="50034" r="28232" b="35706"/>
          <a:stretch/>
        </p:blipFill>
        <p:spPr>
          <a:xfrm>
            <a:off x="7349649" y="2062096"/>
            <a:ext cx="4310297" cy="173182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ECBFFF-62EA-4A3D-AF0F-465B90232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0" t="20701" r="45354" b="70426"/>
          <a:stretch/>
        </p:blipFill>
        <p:spPr>
          <a:xfrm>
            <a:off x="8219070" y="4308764"/>
            <a:ext cx="3440876" cy="1579418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0F3A9-574E-4E68-91E9-FAD0321D493B}"/>
              </a:ext>
            </a:extLst>
          </p:cNvPr>
          <p:cNvSpPr txBox="1"/>
          <p:nvPr/>
        </p:nvSpPr>
        <p:spPr>
          <a:xfrm>
            <a:off x="5172966" y="4228903"/>
            <a:ext cx="2336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Formulas used for producing eigen values and eigen vectors along with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B8DCD-02D6-4D5E-818E-F3E212BB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44" y="1312150"/>
            <a:ext cx="4093556" cy="24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05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rginia Tech Colors Fall 2018">
      <a:dk1>
        <a:srgbClr val="000000"/>
      </a:dk1>
      <a:lt1>
        <a:srgbClr val="FFFFFF"/>
      </a:lt1>
      <a:dk2>
        <a:srgbClr val="E5E1E6"/>
      </a:dk2>
      <a:lt2>
        <a:srgbClr val="D7D2CB"/>
      </a:lt2>
      <a:accent1>
        <a:srgbClr val="8B1F41"/>
      </a:accent1>
      <a:accent2>
        <a:srgbClr val="E87722"/>
      </a:accent2>
      <a:accent3>
        <a:srgbClr val="75787B"/>
      </a:accent3>
      <a:accent4>
        <a:srgbClr val="CE0058"/>
      </a:accent4>
      <a:accent5>
        <a:srgbClr val="2CD5C3"/>
      </a:accent5>
      <a:accent6>
        <a:srgbClr val="508590"/>
      </a:accent6>
      <a:hlink>
        <a:srgbClr val="508590"/>
      </a:hlink>
      <a:folHlink>
        <a:srgbClr val="2CD5C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88916EC7-7FEC-AF43-BDB0-3DE6AE6A861F}" vid="{2559EE01-5818-5544-9433-FD3C9859E5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Words>635</Words>
  <Application>Microsoft Office PowerPoint</Application>
  <PresentationFormat>Widescreen</PresentationFormat>
  <Paragraphs>110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Acherus Grotesque Bold</vt:lpstr>
      <vt:lpstr>Arial</vt:lpstr>
      <vt:lpstr>Calibri</vt:lpstr>
      <vt:lpstr>Trebuchet MS</vt:lpstr>
      <vt:lpstr>Wingdings</vt:lpstr>
      <vt:lpstr>Office Theme</vt:lpstr>
      <vt:lpstr>Dynamics of Oscillating Water columns</vt:lpstr>
      <vt:lpstr>Contents</vt:lpstr>
      <vt:lpstr>Problem Statement</vt:lpstr>
      <vt:lpstr>Motivation / Idea behind the project</vt:lpstr>
      <vt:lpstr>Technologies</vt:lpstr>
      <vt:lpstr>Equation of Motion</vt:lpstr>
      <vt:lpstr>Stiffness Matrix and Mass Matrix</vt:lpstr>
      <vt:lpstr>Proportional Damping</vt:lpstr>
      <vt:lpstr>Eigen Value Analysis</vt:lpstr>
      <vt:lpstr>Mode Shapes</vt:lpstr>
      <vt:lpstr>Forced Excitation</vt:lpstr>
      <vt:lpstr>Formulation Used</vt:lpstr>
      <vt:lpstr>Observations</vt:lpstr>
      <vt:lpstr>Free Vibration combined response</vt:lpstr>
      <vt:lpstr>Free Vibration response for individual mass</vt:lpstr>
      <vt:lpstr>Observations</vt:lpstr>
      <vt:lpstr>Frequency Response</vt:lpstr>
      <vt:lpstr>Modal Analysis</vt:lpstr>
      <vt:lpstr>Formulation used</vt:lpstr>
      <vt:lpstr>Lessons Learnt</vt:lpstr>
      <vt:lpstr>Proof of Concept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slides are designed for three lines and the fonts will resize</dc:title>
  <dc:creator>Microsoft Office User</dc:creator>
  <cp:lastModifiedBy>Jain, Siddharth</cp:lastModifiedBy>
  <cp:revision>37</cp:revision>
  <dcterms:created xsi:type="dcterms:W3CDTF">2018-05-01T14:09:38Z</dcterms:created>
  <dcterms:modified xsi:type="dcterms:W3CDTF">2020-05-14T12:52:46Z</dcterms:modified>
</cp:coreProperties>
</file>